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372" r:id="rId2"/>
    <p:sldId id="271" r:id="rId3"/>
    <p:sldId id="259" r:id="rId4"/>
    <p:sldId id="258" r:id="rId5"/>
    <p:sldId id="272" r:id="rId6"/>
    <p:sldId id="373" r:id="rId7"/>
    <p:sldId id="374" r:id="rId8"/>
    <p:sldId id="375" r:id="rId9"/>
    <p:sldId id="270" r:id="rId10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na Komadina" initials="MK" lastIdx="2" clrIdx="0">
    <p:extLst>
      <p:ext uri="{19B8F6BF-5375-455C-9EA6-DF929625EA0E}">
        <p15:presenceInfo xmlns:p15="http://schemas.microsoft.com/office/powerpoint/2012/main" userId="Marina Komadin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666699"/>
    <a:srgbClr val="9999FF"/>
    <a:srgbClr val="6666FF"/>
    <a:srgbClr val="7575FF"/>
    <a:srgbClr val="336699"/>
    <a:srgbClr val="FF9900"/>
    <a:srgbClr val="66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59" autoAdjust="0"/>
    <p:restoredTop sz="92467" autoAdjust="0"/>
  </p:normalViewPr>
  <p:slideViewPr>
    <p:cSldViewPr snapToGrid="0">
      <p:cViewPr varScale="1">
        <p:scale>
          <a:sx n="76" d="100"/>
          <a:sy n="76" d="100"/>
        </p:scale>
        <p:origin x="67" y="1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A6DF9A-B27D-4AE5-B4A2-193CCEFA98B9}" type="datetimeFigureOut">
              <a:rPr lang="hr-HR" smtClean="0"/>
              <a:t>3.6.2021.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53EAB4-34F0-4C5A-8419-56D3BF136A3C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883253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53EAB4-34F0-4C5A-8419-56D3BF136A3C}" type="slidenum">
              <a:rPr lang="hr-HR" smtClean="0"/>
              <a:t>2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1907094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3.6.2021.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21848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3.6.2021.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11957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3.6.2021.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844154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3.6.2021.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4184049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3.6.2021.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42017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3.6.2021.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16662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3.6.2021.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68969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3.6.2021.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923514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3.6.2021.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98681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3.6.2021.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9000649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3.6.2021.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80185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7148EA-6B88-4171-8B7A-E86F5126C524}" type="datetimeFigureOut">
              <a:rPr lang="hr-HR" smtClean="0"/>
              <a:t>3.6.2021.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97467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s://www.e-sfera.hr/dodatni-digitalni-sadrzaji/ad6bdda6-8715-4891-97c7-fc25b9bcab20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e-sfera.hr/dodatni-digitalni-sadrzaji/d4f50209-e4f9-4a8d-a84e-b783361d0960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50393" y="1381327"/>
            <a:ext cx="7595420" cy="1214820"/>
          </a:xfrm>
        </p:spPr>
        <p:txBody>
          <a:bodyPr>
            <a:normAutofit fontScale="90000"/>
          </a:bodyPr>
          <a:lstStyle/>
          <a:p>
            <a:r>
              <a:rPr lang="hr-HR" sz="6600" b="1">
                <a:solidFill>
                  <a:srgbClr val="FF0000"/>
                </a:solidFill>
              </a:rPr>
              <a:t>UNIT 8: </a:t>
            </a:r>
            <a:br>
              <a:rPr lang="hr-HR" sz="6600" b="1">
                <a:solidFill>
                  <a:srgbClr val="FF0000"/>
                </a:solidFill>
              </a:rPr>
            </a:br>
            <a:r>
              <a:rPr lang="hr-HR" sz="6600" b="1">
                <a:solidFill>
                  <a:srgbClr val="FF0000"/>
                </a:solidFill>
              </a:rPr>
              <a:t>Fit and healthy</a:t>
            </a:r>
            <a:endParaRPr lang="hr-HR" sz="6600" b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95735" y="3216790"/>
            <a:ext cx="6840669" cy="1655762"/>
          </a:xfrm>
        </p:spPr>
        <p:txBody>
          <a:bodyPr>
            <a:normAutofit/>
          </a:bodyPr>
          <a:lstStyle/>
          <a:p>
            <a:r>
              <a:rPr lang="hr-HR" sz="6600"/>
              <a:t>Self-check 8</a:t>
            </a:r>
            <a:endParaRPr lang="hr-HR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51384">
            <a:off x="833351" y="1589659"/>
            <a:ext cx="3363427" cy="448597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77445" y="5743575"/>
            <a:ext cx="5214555" cy="1114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24350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427406" y="693174"/>
            <a:ext cx="5914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/>
              <a:t>Open </a:t>
            </a:r>
            <a:r>
              <a:rPr lang="hr-HR" sz="2800" dirty="0" err="1"/>
              <a:t>your</a:t>
            </a:r>
            <a:r>
              <a:rPr lang="hr-HR" sz="2800" dirty="0"/>
              <a:t> </a:t>
            </a:r>
            <a:r>
              <a:rPr lang="hr-HR" sz="2800" dirty="0" err="1"/>
              <a:t>book</a:t>
            </a:r>
            <a:r>
              <a:rPr lang="hr-HR" sz="2800" dirty="0"/>
              <a:t> at </a:t>
            </a:r>
            <a:r>
              <a:rPr lang="hr-HR" sz="2800" err="1"/>
              <a:t>page</a:t>
            </a:r>
            <a:r>
              <a:rPr lang="hr-HR" sz="2800"/>
              <a:t> 139.</a:t>
            </a:r>
            <a:endParaRPr lang="hr-HR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297831" y="301988"/>
            <a:ext cx="10850567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b="1" err="1">
                <a:latin typeface="Helvetica" panose="020B0604020202020204" pitchFamily="34" charset="0"/>
                <a:cs typeface="Helvetica" panose="020B0604020202020204" pitchFamily="34" charset="0"/>
              </a:rPr>
              <a:t>SELF-CHECK</a:t>
            </a:r>
            <a:r>
              <a:rPr lang="hr-HR" sz="2600" b="1">
                <a:latin typeface="Helvetica" panose="020B0604020202020204" pitchFamily="34" charset="0"/>
                <a:cs typeface="Helvetica" panose="020B0604020202020204" pitchFamily="34" charset="0"/>
              </a:rPr>
              <a:t> 8</a:t>
            </a:r>
            <a:endParaRPr lang="hr-HR" sz="26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endParaRPr lang="hr-HR" sz="26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hr-HR" sz="2600" i="1" dirty="0">
                <a:latin typeface="Helvetica" panose="020B0604020202020204" pitchFamily="34" charset="0"/>
                <a:cs typeface="Helvetica" panose="020B0604020202020204" pitchFamily="34" charset="0"/>
              </a:rPr>
              <a:t>Vrijeme je da provjeriš koliko si uspješno usvojio/la </a:t>
            </a:r>
            <a:r>
              <a:rPr lang="hr-HR" sz="2600" i="1">
                <a:latin typeface="Helvetica" panose="020B0604020202020204" pitchFamily="34" charset="0"/>
                <a:cs typeface="Helvetica" panose="020B0604020202020204" pitchFamily="34" charset="0"/>
              </a:rPr>
              <a:t>gradivo 8. </a:t>
            </a:r>
            <a:r>
              <a:rPr lang="hr-HR" sz="2600" i="1" dirty="0">
                <a:latin typeface="Helvetica" panose="020B0604020202020204" pitchFamily="34" charset="0"/>
                <a:cs typeface="Helvetica" panose="020B0604020202020204" pitchFamily="34" charset="0"/>
              </a:rPr>
              <a:t>cjeline. </a:t>
            </a:r>
          </a:p>
        </p:txBody>
      </p:sp>
      <p:sp>
        <p:nvSpPr>
          <p:cNvPr id="31" name="TekstniOkvir 30">
            <a:extLst>
              <a:ext uri="{FF2B5EF4-FFF2-40B4-BE49-F238E27FC236}">
                <a16:creationId xmlns:a16="http://schemas.microsoft.com/office/drawing/2014/main" id="{813E6241-6CA8-4D43-BFA9-65925F251BBA}"/>
              </a:ext>
            </a:extLst>
          </p:cNvPr>
          <p:cNvSpPr txBox="1"/>
          <p:nvPr/>
        </p:nvSpPr>
        <p:spPr>
          <a:xfrm>
            <a:off x="155572" y="693174"/>
            <a:ext cx="255245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/>
              <a:t>Zaokruži točan odgovor</a:t>
            </a:r>
            <a:r>
              <a:rPr lang="hr-HR" i="1"/>
              <a:t>.</a:t>
            </a: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C5EA67DA-C721-4E0D-B982-DF36002576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099" y="0"/>
            <a:ext cx="4865146" cy="6858000"/>
          </a:xfrm>
          <a:prstGeom prst="rect">
            <a:avLst/>
          </a:prstGeom>
        </p:spPr>
      </p:pic>
      <p:pic>
        <p:nvPicPr>
          <p:cNvPr id="9" name="Slika 8">
            <a:extLst>
              <a:ext uri="{FF2B5EF4-FFF2-40B4-BE49-F238E27FC236}">
                <a16:creationId xmlns:a16="http://schemas.microsoft.com/office/drawing/2014/main" id="{BFA0CE3C-CD84-41D6-82C0-BAB5E9061C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34619" y="0"/>
            <a:ext cx="9257381" cy="6858000"/>
          </a:xfrm>
          <a:prstGeom prst="rect">
            <a:avLst/>
          </a:prstGeom>
        </p:spPr>
      </p:pic>
      <p:sp>
        <p:nvSpPr>
          <p:cNvPr id="12" name="Elipsa 11">
            <a:extLst>
              <a:ext uri="{FF2B5EF4-FFF2-40B4-BE49-F238E27FC236}">
                <a16:creationId xmlns:a16="http://schemas.microsoft.com/office/drawing/2014/main" id="{CC486E51-EF1C-4F53-8F6A-A15B97AEE712}"/>
              </a:ext>
            </a:extLst>
          </p:cNvPr>
          <p:cNvSpPr/>
          <p:nvPr/>
        </p:nvSpPr>
        <p:spPr>
          <a:xfrm>
            <a:off x="3276389" y="1497204"/>
            <a:ext cx="391259" cy="399434"/>
          </a:xfrm>
          <a:prstGeom prst="ellipse">
            <a:avLst/>
          </a:prstGeom>
          <a:noFill/>
          <a:ln w="28575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3" name="Elipsa 12">
            <a:extLst>
              <a:ext uri="{FF2B5EF4-FFF2-40B4-BE49-F238E27FC236}">
                <a16:creationId xmlns:a16="http://schemas.microsoft.com/office/drawing/2014/main" id="{47D7A424-2DED-4B1D-B911-88F9263FCA89}"/>
              </a:ext>
            </a:extLst>
          </p:cNvPr>
          <p:cNvSpPr/>
          <p:nvPr/>
        </p:nvSpPr>
        <p:spPr>
          <a:xfrm>
            <a:off x="3276389" y="2903974"/>
            <a:ext cx="391259" cy="321547"/>
          </a:xfrm>
          <a:prstGeom prst="ellipse">
            <a:avLst/>
          </a:prstGeom>
          <a:noFill/>
          <a:ln w="28575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32" name="Elipsa 31">
            <a:extLst>
              <a:ext uri="{FF2B5EF4-FFF2-40B4-BE49-F238E27FC236}">
                <a16:creationId xmlns:a16="http://schemas.microsoft.com/office/drawing/2014/main" id="{9609D532-1C99-45CD-AA48-2A6660AAA065}"/>
              </a:ext>
            </a:extLst>
          </p:cNvPr>
          <p:cNvSpPr/>
          <p:nvPr/>
        </p:nvSpPr>
        <p:spPr>
          <a:xfrm>
            <a:off x="3233159" y="3774149"/>
            <a:ext cx="391259" cy="321547"/>
          </a:xfrm>
          <a:prstGeom prst="ellipse">
            <a:avLst/>
          </a:prstGeom>
          <a:noFill/>
          <a:ln w="28575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33" name="Elipsa 32">
            <a:extLst>
              <a:ext uri="{FF2B5EF4-FFF2-40B4-BE49-F238E27FC236}">
                <a16:creationId xmlns:a16="http://schemas.microsoft.com/office/drawing/2014/main" id="{A7E2023B-4358-4183-AD6A-668FBBE4A4A7}"/>
              </a:ext>
            </a:extLst>
          </p:cNvPr>
          <p:cNvSpPr/>
          <p:nvPr/>
        </p:nvSpPr>
        <p:spPr>
          <a:xfrm>
            <a:off x="3233159" y="5366854"/>
            <a:ext cx="391259" cy="321547"/>
          </a:xfrm>
          <a:prstGeom prst="ellipse">
            <a:avLst/>
          </a:prstGeom>
          <a:noFill/>
          <a:ln w="28575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34" name="Elipsa 33">
            <a:extLst>
              <a:ext uri="{FF2B5EF4-FFF2-40B4-BE49-F238E27FC236}">
                <a16:creationId xmlns:a16="http://schemas.microsoft.com/office/drawing/2014/main" id="{4BDE96AA-0305-42C9-8822-FEA1A79EBA3A}"/>
              </a:ext>
            </a:extLst>
          </p:cNvPr>
          <p:cNvSpPr/>
          <p:nvPr/>
        </p:nvSpPr>
        <p:spPr>
          <a:xfrm>
            <a:off x="6182038" y="626772"/>
            <a:ext cx="391259" cy="321547"/>
          </a:xfrm>
          <a:prstGeom prst="ellipse">
            <a:avLst/>
          </a:prstGeom>
          <a:noFill/>
          <a:ln w="28575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35" name="Elipsa 34">
            <a:extLst>
              <a:ext uri="{FF2B5EF4-FFF2-40B4-BE49-F238E27FC236}">
                <a16:creationId xmlns:a16="http://schemas.microsoft.com/office/drawing/2014/main" id="{FA3F61ED-ABA3-410B-87D4-D27B02BC2A52}"/>
              </a:ext>
            </a:extLst>
          </p:cNvPr>
          <p:cNvSpPr/>
          <p:nvPr/>
        </p:nvSpPr>
        <p:spPr>
          <a:xfrm>
            <a:off x="6182038" y="2290389"/>
            <a:ext cx="391259" cy="321547"/>
          </a:xfrm>
          <a:prstGeom prst="ellipse">
            <a:avLst/>
          </a:prstGeom>
          <a:noFill/>
          <a:ln w="28575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36" name="Elipsa 35">
            <a:extLst>
              <a:ext uri="{FF2B5EF4-FFF2-40B4-BE49-F238E27FC236}">
                <a16:creationId xmlns:a16="http://schemas.microsoft.com/office/drawing/2014/main" id="{41DB2F8C-20AB-44A3-8A15-323EEB2135B8}"/>
              </a:ext>
            </a:extLst>
          </p:cNvPr>
          <p:cNvSpPr/>
          <p:nvPr/>
        </p:nvSpPr>
        <p:spPr>
          <a:xfrm>
            <a:off x="6134308" y="3429000"/>
            <a:ext cx="391259" cy="321547"/>
          </a:xfrm>
          <a:prstGeom prst="ellipse">
            <a:avLst/>
          </a:prstGeom>
          <a:noFill/>
          <a:ln w="28575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39" name="Elipsa 38">
            <a:extLst>
              <a:ext uri="{FF2B5EF4-FFF2-40B4-BE49-F238E27FC236}">
                <a16:creationId xmlns:a16="http://schemas.microsoft.com/office/drawing/2014/main" id="{E0D7EB6D-7866-4840-8517-B2171E25E810}"/>
              </a:ext>
            </a:extLst>
          </p:cNvPr>
          <p:cNvSpPr/>
          <p:nvPr/>
        </p:nvSpPr>
        <p:spPr>
          <a:xfrm>
            <a:off x="6182037" y="4654062"/>
            <a:ext cx="391259" cy="321547"/>
          </a:xfrm>
          <a:prstGeom prst="ellipse">
            <a:avLst/>
          </a:prstGeom>
          <a:noFill/>
          <a:ln w="28575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40" name="Elipsa 39">
            <a:extLst>
              <a:ext uri="{FF2B5EF4-FFF2-40B4-BE49-F238E27FC236}">
                <a16:creationId xmlns:a16="http://schemas.microsoft.com/office/drawing/2014/main" id="{94265C89-0CA7-44F3-9B8D-68FCC2D171BF}"/>
              </a:ext>
            </a:extLst>
          </p:cNvPr>
          <p:cNvSpPr/>
          <p:nvPr/>
        </p:nvSpPr>
        <p:spPr>
          <a:xfrm>
            <a:off x="6152519" y="6004052"/>
            <a:ext cx="391259" cy="321547"/>
          </a:xfrm>
          <a:prstGeom prst="ellipse">
            <a:avLst/>
          </a:prstGeom>
          <a:noFill/>
          <a:ln w="28575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41" name="Elipsa 40">
            <a:extLst>
              <a:ext uri="{FF2B5EF4-FFF2-40B4-BE49-F238E27FC236}">
                <a16:creationId xmlns:a16="http://schemas.microsoft.com/office/drawing/2014/main" id="{F4BAE36B-51EB-41FF-995A-9547F8828CD2}"/>
              </a:ext>
            </a:extLst>
          </p:cNvPr>
          <p:cNvSpPr/>
          <p:nvPr/>
        </p:nvSpPr>
        <p:spPr>
          <a:xfrm>
            <a:off x="9608525" y="1588021"/>
            <a:ext cx="391259" cy="321547"/>
          </a:xfrm>
          <a:prstGeom prst="ellipse">
            <a:avLst/>
          </a:prstGeom>
          <a:noFill/>
          <a:ln w="28575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756056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6" grpId="0"/>
      <p:bldP spid="6" grpId="1"/>
      <p:bldP spid="31" grpId="0"/>
      <p:bldP spid="12" grpId="0" animBg="1"/>
      <p:bldP spid="13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9" grpId="0" animBg="1"/>
      <p:bldP spid="40" grpId="0" animBg="1"/>
      <p:bldP spid="4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223444" y="3612180"/>
            <a:ext cx="73654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 dirty="0"/>
              <a:t>Napiši 5 novih riječi </a:t>
            </a:r>
            <a:r>
              <a:rPr lang="hr-HR" sz="2800" i="1"/>
              <a:t>iz 8. </a:t>
            </a:r>
            <a:r>
              <a:rPr lang="hr-HR" sz="2800" i="1" dirty="0"/>
              <a:t>cjeline koje si naučio/la.</a:t>
            </a:r>
          </a:p>
        </p:txBody>
      </p:sp>
      <p:pic>
        <p:nvPicPr>
          <p:cNvPr id="3" name="Slika 2">
            <a:extLst>
              <a:ext uri="{FF2B5EF4-FFF2-40B4-BE49-F238E27FC236}">
                <a16:creationId xmlns:a16="http://schemas.microsoft.com/office/drawing/2014/main" id="{6C64E0A4-330B-4579-9D9A-3CA1B2C9E2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3115" y="1002323"/>
            <a:ext cx="287655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7593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49470" y="268802"/>
            <a:ext cx="6941580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sz="2600" dirty="0">
                <a:cs typeface="Helvetica" panose="020B0604020202020204" pitchFamily="34" charset="0"/>
              </a:rPr>
              <a:t>Procijeni vlastito znanje uz listu za samoprocjenu: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780240" y="1520551"/>
            <a:ext cx="189605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/>
              <a:t>Mogu razumjeti tekstove o zdravoj prehrani i zdravom životu.</a:t>
            </a:r>
            <a:endParaRPr lang="hr-HR" dirty="0"/>
          </a:p>
        </p:txBody>
      </p:sp>
      <p:sp>
        <p:nvSpPr>
          <p:cNvPr id="7" name="TextBox 6"/>
          <p:cNvSpPr txBox="1"/>
          <p:nvPr/>
        </p:nvSpPr>
        <p:spPr>
          <a:xfrm>
            <a:off x="5748557" y="1520550"/>
            <a:ext cx="13608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/>
              <a:t>Znam imenovati različitu hranu i piće.</a:t>
            </a:r>
            <a:endParaRPr lang="hr-HR" dirty="0"/>
          </a:p>
        </p:txBody>
      </p:sp>
      <p:sp>
        <p:nvSpPr>
          <p:cNvPr id="8" name="TextBox 7"/>
          <p:cNvSpPr txBox="1"/>
          <p:nvPr/>
        </p:nvSpPr>
        <p:spPr>
          <a:xfrm>
            <a:off x="7291050" y="1038244"/>
            <a:ext cx="13608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/>
              <a:t>Znam govoriti o zdravoj prehrani i zdravom životu.</a:t>
            </a:r>
            <a:endParaRPr lang="hr-HR" dirty="0"/>
          </a:p>
        </p:txBody>
      </p:sp>
      <p:sp>
        <p:nvSpPr>
          <p:cNvPr id="9" name="TextBox 8"/>
          <p:cNvSpPr txBox="1"/>
          <p:nvPr/>
        </p:nvSpPr>
        <p:spPr>
          <a:xfrm>
            <a:off x="8713824" y="1479984"/>
            <a:ext cx="14522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/>
              <a:t>Znam čitati i govoriti o prošlim događajima.</a:t>
            </a:r>
            <a:endParaRPr lang="hr-HR" dirty="0"/>
          </a:p>
        </p:txBody>
      </p:sp>
      <p:sp>
        <p:nvSpPr>
          <p:cNvPr id="10" name="TextBox 9"/>
          <p:cNvSpPr txBox="1"/>
          <p:nvPr/>
        </p:nvSpPr>
        <p:spPr>
          <a:xfrm>
            <a:off x="10462378" y="643536"/>
            <a:ext cx="138015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/>
              <a:t>Znam govoriti i pisati o obrocima u Velikoj Britaniji i Hrvatskoj.</a:t>
            </a:r>
            <a:endParaRPr lang="hr-HR" dirty="0"/>
          </a:p>
        </p:txBody>
      </p:sp>
      <p:sp>
        <p:nvSpPr>
          <p:cNvPr id="11" name="TextBox 10"/>
          <p:cNvSpPr txBox="1"/>
          <p:nvPr/>
        </p:nvSpPr>
        <p:spPr>
          <a:xfrm>
            <a:off x="525294" y="4377785"/>
            <a:ext cx="2076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/>
              <a:t>Mogu to samostalno učiniti.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25294" y="5152662"/>
            <a:ext cx="17699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/>
              <a:t>Potrebna mi je manja pomoć.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11670" y="5927539"/>
            <a:ext cx="20569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/>
              <a:t>Trebam to dodatno uvježbati.</a:t>
            </a:r>
          </a:p>
        </p:txBody>
      </p:sp>
      <p:pic>
        <p:nvPicPr>
          <p:cNvPr id="5" name="Slika 4">
            <a:extLst>
              <a:ext uri="{FF2B5EF4-FFF2-40B4-BE49-F238E27FC236}">
                <a16:creationId xmlns:a16="http://schemas.microsoft.com/office/drawing/2014/main" id="{86B7ACDC-8346-407A-A75B-0755E1EDD0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2814" y="2736077"/>
            <a:ext cx="8997516" cy="4135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30616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722374" y="634181"/>
            <a:ext cx="59583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/>
              <a:t>Open </a:t>
            </a:r>
            <a:r>
              <a:rPr lang="hr-HR" sz="2800" err="1"/>
              <a:t>your</a:t>
            </a:r>
            <a:r>
              <a:rPr lang="hr-HR" sz="2800"/>
              <a:t> workbook </a:t>
            </a:r>
            <a:r>
              <a:rPr lang="hr-HR" sz="2800" dirty="0"/>
              <a:t>at </a:t>
            </a:r>
            <a:r>
              <a:rPr lang="hr-HR" sz="2800" err="1"/>
              <a:t>page</a:t>
            </a:r>
            <a:r>
              <a:rPr lang="hr-HR" sz="2800"/>
              <a:t> 93.</a:t>
            </a:r>
            <a:endParaRPr lang="hr-HR" sz="2800" dirty="0"/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C15FE349-88A6-409B-AB31-FA99CC47C8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803046" cy="6858000"/>
          </a:xfrm>
          <a:prstGeom prst="rect">
            <a:avLst/>
          </a:prstGeom>
        </p:spPr>
      </p:pic>
      <p:pic>
        <p:nvPicPr>
          <p:cNvPr id="7" name="Slika 6">
            <a:extLst>
              <a:ext uri="{FF2B5EF4-FFF2-40B4-BE49-F238E27FC236}">
                <a16:creationId xmlns:a16="http://schemas.microsoft.com/office/drawing/2014/main" id="{C65E16B8-881A-4856-96E9-3D5D2624FB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7324725" cy="3705225"/>
          </a:xfrm>
          <a:prstGeom prst="rect">
            <a:avLst/>
          </a:prstGeom>
        </p:spPr>
      </p:pic>
      <p:sp>
        <p:nvSpPr>
          <p:cNvPr id="8" name="TekstniOkvir 7">
            <a:extLst>
              <a:ext uri="{FF2B5EF4-FFF2-40B4-BE49-F238E27FC236}">
                <a16:creationId xmlns:a16="http://schemas.microsoft.com/office/drawing/2014/main" id="{FBBCBDFD-738E-4029-B107-EE2F59FB85A9}"/>
              </a:ext>
            </a:extLst>
          </p:cNvPr>
          <p:cNvSpPr txBox="1"/>
          <p:nvPr/>
        </p:nvSpPr>
        <p:spPr>
          <a:xfrm>
            <a:off x="7472733" y="196109"/>
            <a:ext cx="43509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/>
              <a:t>Nadopuni rečenice ponuđenim riječima.</a:t>
            </a:r>
          </a:p>
        </p:txBody>
      </p:sp>
      <p:sp>
        <p:nvSpPr>
          <p:cNvPr id="9" name="TekstniOkvir 8">
            <a:extLst>
              <a:ext uri="{FF2B5EF4-FFF2-40B4-BE49-F238E27FC236}">
                <a16:creationId xmlns:a16="http://schemas.microsoft.com/office/drawing/2014/main" id="{E8C048C1-C6BA-40EC-9A22-9D2C2C579DF8}"/>
              </a:ext>
            </a:extLst>
          </p:cNvPr>
          <p:cNvSpPr txBox="1"/>
          <p:nvPr/>
        </p:nvSpPr>
        <p:spPr>
          <a:xfrm>
            <a:off x="884255" y="1547446"/>
            <a:ext cx="19493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0000"/>
                </a:solidFill>
              </a:rPr>
              <a:t>Ice</a:t>
            </a:r>
          </a:p>
        </p:txBody>
      </p:sp>
      <p:sp>
        <p:nvSpPr>
          <p:cNvPr id="35" name="TekstniOkvir 34">
            <a:extLst>
              <a:ext uri="{FF2B5EF4-FFF2-40B4-BE49-F238E27FC236}">
                <a16:creationId xmlns:a16="http://schemas.microsoft.com/office/drawing/2014/main" id="{C3937176-7CB2-4026-A1AA-F36C2024B4D1}"/>
              </a:ext>
            </a:extLst>
          </p:cNvPr>
          <p:cNvSpPr txBox="1"/>
          <p:nvPr/>
        </p:nvSpPr>
        <p:spPr>
          <a:xfrm>
            <a:off x="2338640" y="1930678"/>
            <a:ext cx="19493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0000"/>
                </a:solidFill>
              </a:rPr>
              <a:t>chocolate</a:t>
            </a:r>
          </a:p>
        </p:txBody>
      </p:sp>
      <p:sp>
        <p:nvSpPr>
          <p:cNvPr id="36" name="TekstniOkvir 35">
            <a:extLst>
              <a:ext uri="{FF2B5EF4-FFF2-40B4-BE49-F238E27FC236}">
                <a16:creationId xmlns:a16="http://schemas.microsoft.com/office/drawing/2014/main" id="{9DDE59EE-1961-48DD-9593-0F8CA39376EB}"/>
              </a:ext>
            </a:extLst>
          </p:cNvPr>
          <p:cNvSpPr txBox="1"/>
          <p:nvPr/>
        </p:nvSpPr>
        <p:spPr>
          <a:xfrm>
            <a:off x="1518976" y="2356286"/>
            <a:ext cx="19493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0000"/>
                </a:solidFill>
              </a:rPr>
              <a:t>hot</a:t>
            </a:r>
          </a:p>
        </p:txBody>
      </p:sp>
      <p:sp>
        <p:nvSpPr>
          <p:cNvPr id="37" name="TekstniOkvir 36">
            <a:extLst>
              <a:ext uri="{FF2B5EF4-FFF2-40B4-BE49-F238E27FC236}">
                <a16:creationId xmlns:a16="http://schemas.microsoft.com/office/drawing/2014/main" id="{B8D9D11E-8BD9-4B5A-AD2C-9BBA774C7691}"/>
              </a:ext>
            </a:extLst>
          </p:cNvPr>
          <p:cNvSpPr txBox="1"/>
          <p:nvPr/>
        </p:nvSpPr>
        <p:spPr>
          <a:xfrm>
            <a:off x="2051538" y="2775575"/>
            <a:ext cx="19493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0000"/>
                </a:solidFill>
              </a:rPr>
              <a:t>cheese</a:t>
            </a:r>
          </a:p>
        </p:txBody>
      </p:sp>
      <p:sp>
        <p:nvSpPr>
          <p:cNvPr id="38" name="TekstniOkvir 37">
            <a:extLst>
              <a:ext uri="{FF2B5EF4-FFF2-40B4-BE49-F238E27FC236}">
                <a16:creationId xmlns:a16="http://schemas.microsoft.com/office/drawing/2014/main" id="{1CF4C755-7391-49A4-B790-FBC772F16ECE}"/>
              </a:ext>
            </a:extLst>
          </p:cNvPr>
          <p:cNvSpPr txBox="1"/>
          <p:nvPr/>
        </p:nvSpPr>
        <p:spPr>
          <a:xfrm>
            <a:off x="928840" y="3165126"/>
            <a:ext cx="19493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0000"/>
                </a:solidFill>
              </a:rPr>
              <a:t>Apple</a:t>
            </a:r>
          </a:p>
        </p:txBody>
      </p:sp>
      <p:pic>
        <p:nvPicPr>
          <p:cNvPr id="12" name="Slika 11">
            <a:extLst>
              <a:ext uri="{FF2B5EF4-FFF2-40B4-BE49-F238E27FC236}">
                <a16:creationId xmlns:a16="http://schemas.microsoft.com/office/drawing/2014/main" id="{EF2CAF03-1AC4-45CD-9B4A-6C311A8BF7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8079" y="4205340"/>
            <a:ext cx="10569381" cy="2535777"/>
          </a:xfrm>
          <a:prstGeom prst="rect">
            <a:avLst/>
          </a:prstGeom>
        </p:spPr>
      </p:pic>
      <p:sp>
        <p:nvSpPr>
          <p:cNvPr id="13" name="TekstniOkvir 12">
            <a:extLst>
              <a:ext uri="{FF2B5EF4-FFF2-40B4-BE49-F238E27FC236}">
                <a16:creationId xmlns:a16="http://schemas.microsoft.com/office/drawing/2014/main" id="{B882BA22-D222-4982-BD0D-AB64EF7CF7D8}"/>
              </a:ext>
            </a:extLst>
          </p:cNvPr>
          <p:cNvSpPr txBox="1"/>
          <p:nvPr/>
        </p:nvSpPr>
        <p:spPr>
          <a:xfrm>
            <a:off x="338108" y="3676486"/>
            <a:ext cx="51091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/>
              <a:t>Podcrtaj točan odgovor.</a:t>
            </a:r>
          </a:p>
        </p:txBody>
      </p:sp>
      <p:cxnSp>
        <p:nvCxnSpPr>
          <p:cNvPr id="20" name="Ravni poveznik 19">
            <a:extLst>
              <a:ext uri="{FF2B5EF4-FFF2-40B4-BE49-F238E27FC236}">
                <a16:creationId xmlns:a16="http://schemas.microsoft.com/office/drawing/2014/main" id="{B4B9EFBA-FBF5-4088-A41A-A0E1D0C57C16}"/>
              </a:ext>
            </a:extLst>
          </p:cNvPr>
          <p:cNvCxnSpPr/>
          <p:nvPr/>
        </p:nvCxnSpPr>
        <p:spPr>
          <a:xfrm>
            <a:off x="3026228" y="4963886"/>
            <a:ext cx="287102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Ravni poveznik 38">
            <a:extLst>
              <a:ext uri="{FF2B5EF4-FFF2-40B4-BE49-F238E27FC236}">
                <a16:creationId xmlns:a16="http://schemas.microsoft.com/office/drawing/2014/main" id="{9B1B6E86-569A-4977-A5B2-CB474650F6B0}"/>
              </a:ext>
            </a:extLst>
          </p:cNvPr>
          <p:cNvCxnSpPr/>
          <p:nvPr/>
        </p:nvCxnSpPr>
        <p:spPr>
          <a:xfrm>
            <a:off x="2338640" y="5327302"/>
            <a:ext cx="287102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Ravni poveznik 39">
            <a:extLst>
              <a:ext uri="{FF2B5EF4-FFF2-40B4-BE49-F238E27FC236}">
                <a16:creationId xmlns:a16="http://schemas.microsoft.com/office/drawing/2014/main" id="{476709D0-DE1B-4C74-BCA2-1FD913B54D07}"/>
              </a:ext>
            </a:extLst>
          </p:cNvPr>
          <p:cNvCxnSpPr/>
          <p:nvPr/>
        </p:nvCxnSpPr>
        <p:spPr>
          <a:xfrm>
            <a:off x="4374382" y="5327302"/>
            <a:ext cx="287102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Ravni poveznik 40">
            <a:extLst>
              <a:ext uri="{FF2B5EF4-FFF2-40B4-BE49-F238E27FC236}">
                <a16:creationId xmlns:a16="http://schemas.microsoft.com/office/drawing/2014/main" id="{E7B1C194-1B45-4882-A231-2468D2719714}"/>
              </a:ext>
            </a:extLst>
          </p:cNvPr>
          <p:cNvCxnSpPr>
            <a:cxnSpLocks/>
          </p:cNvCxnSpPr>
          <p:nvPr/>
        </p:nvCxnSpPr>
        <p:spPr>
          <a:xfrm>
            <a:off x="5303658" y="5809623"/>
            <a:ext cx="418716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Ravni poveznik 41">
            <a:extLst>
              <a:ext uri="{FF2B5EF4-FFF2-40B4-BE49-F238E27FC236}">
                <a16:creationId xmlns:a16="http://schemas.microsoft.com/office/drawing/2014/main" id="{FBBE5E26-B986-4B9C-A4BC-FAB84A31885F}"/>
              </a:ext>
            </a:extLst>
          </p:cNvPr>
          <p:cNvCxnSpPr>
            <a:cxnSpLocks/>
          </p:cNvCxnSpPr>
          <p:nvPr/>
        </p:nvCxnSpPr>
        <p:spPr>
          <a:xfrm>
            <a:off x="2625742" y="6221605"/>
            <a:ext cx="951471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Ravni poveznik 42">
            <a:extLst>
              <a:ext uri="{FF2B5EF4-FFF2-40B4-BE49-F238E27FC236}">
                <a16:creationId xmlns:a16="http://schemas.microsoft.com/office/drawing/2014/main" id="{43B21E3F-F7E2-4315-828A-A767EF3CCA57}"/>
              </a:ext>
            </a:extLst>
          </p:cNvPr>
          <p:cNvCxnSpPr>
            <a:cxnSpLocks/>
          </p:cNvCxnSpPr>
          <p:nvPr/>
        </p:nvCxnSpPr>
        <p:spPr>
          <a:xfrm>
            <a:off x="7127107" y="6221605"/>
            <a:ext cx="590027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6094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8" grpId="0"/>
      <p:bldP spid="9" grpId="0"/>
      <p:bldP spid="36" grpId="0"/>
      <p:bldP spid="37" grpId="0"/>
      <p:bldP spid="38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344A81C3-EEC5-4E64-B34E-0F564225D2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8889" y="1125833"/>
            <a:ext cx="9428318" cy="3978729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4A3230BF-BD4C-4B52-B5AC-2D0FE29FF9CE}"/>
              </a:ext>
            </a:extLst>
          </p:cNvPr>
          <p:cNvSpPr txBox="1"/>
          <p:nvPr/>
        </p:nvSpPr>
        <p:spPr>
          <a:xfrm>
            <a:off x="793820" y="452176"/>
            <a:ext cx="93047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/>
              <a:t>Nadopuni praznine ponuđenim riječima.</a:t>
            </a:r>
          </a:p>
        </p:txBody>
      </p:sp>
      <p:sp>
        <p:nvSpPr>
          <p:cNvPr id="7" name="TekstniOkvir 6">
            <a:extLst>
              <a:ext uri="{FF2B5EF4-FFF2-40B4-BE49-F238E27FC236}">
                <a16:creationId xmlns:a16="http://schemas.microsoft.com/office/drawing/2014/main" id="{D162CFF6-D5AC-4AEB-B59E-EE864A86F07D}"/>
              </a:ext>
            </a:extLst>
          </p:cNvPr>
          <p:cNvSpPr txBox="1"/>
          <p:nvPr/>
        </p:nvSpPr>
        <p:spPr>
          <a:xfrm>
            <a:off x="3285811" y="2753248"/>
            <a:ext cx="9545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0000"/>
                </a:solidFill>
              </a:rPr>
              <a:t>spend</a:t>
            </a:r>
          </a:p>
        </p:txBody>
      </p:sp>
      <p:sp>
        <p:nvSpPr>
          <p:cNvPr id="8" name="TekstniOkvir 7">
            <a:extLst>
              <a:ext uri="{FF2B5EF4-FFF2-40B4-BE49-F238E27FC236}">
                <a16:creationId xmlns:a16="http://schemas.microsoft.com/office/drawing/2014/main" id="{C1108DDA-C7D8-4B84-9B6A-8F782D8EAABA}"/>
              </a:ext>
            </a:extLst>
          </p:cNvPr>
          <p:cNvSpPr txBox="1"/>
          <p:nvPr/>
        </p:nvSpPr>
        <p:spPr>
          <a:xfrm>
            <a:off x="1930122" y="3226636"/>
            <a:ext cx="9545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0000"/>
                </a:solidFill>
              </a:rPr>
              <a:t>Brush</a:t>
            </a:r>
          </a:p>
        </p:txBody>
      </p:sp>
      <p:sp>
        <p:nvSpPr>
          <p:cNvPr id="9" name="TekstniOkvir 8">
            <a:extLst>
              <a:ext uri="{FF2B5EF4-FFF2-40B4-BE49-F238E27FC236}">
                <a16:creationId xmlns:a16="http://schemas.microsoft.com/office/drawing/2014/main" id="{90939EF9-53FB-4283-B2C4-B1472EFE8024}"/>
              </a:ext>
            </a:extLst>
          </p:cNvPr>
          <p:cNvSpPr txBox="1"/>
          <p:nvPr/>
        </p:nvSpPr>
        <p:spPr>
          <a:xfrm>
            <a:off x="2634343" y="3703934"/>
            <a:ext cx="9545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0000"/>
                </a:solidFill>
              </a:rPr>
              <a:t>skip</a:t>
            </a:r>
          </a:p>
        </p:txBody>
      </p:sp>
      <p:sp>
        <p:nvSpPr>
          <p:cNvPr id="10" name="TekstniOkvir 9">
            <a:extLst>
              <a:ext uri="{FF2B5EF4-FFF2-40B4-BE49-F238E27FC236}">
                <a16:creationId xmlns:a16="http://schemas.microsoft.com/office/drawing/2014/main" id="{DEB11C3A-9EEA-4981-8BF3-90FEDF03F415}"/>
              </a:ext>
            </a:extLst>
          </p:cNvPr>
          <p:cNvSpPr txBox="1"/>
          <p:nvPr/>
        </p:nvSpPr>
        <p:spPr>
          <a:xfrm>
            <a:off x="2793441" y="4177322"/>
            <a:ext cx="9545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0000"/>
                </a:solidFill>
              </a:rPr>
              <a:t>surf</a:t>
            </a:r>
          </a:p>
        </p:txBody>
      </p:sp>
      <p:sp>
        <p:nvSpPr>
          <p:cNvPr id="11" name="TekstniOkvir 10">
            <a:extLst>
              <a:ext uri="{FF2B5EF4-FFF2-40B4-BE49-F238E27FC236}">
                <a16:creationId xmlns:a16="http://schemas.microsoft.com/office/drawing/2014/main" id="{DCAC05B7-03A2-4238-94BC-061109EA51F6}"/>
              </a:ext>
            </a:extLst>
          </p:cNvPr>
          <p:cNvSpPr txBox="1"/>
          <p:nvPr/>
        </p:nvSpPr>
        <p:spPr>
          <a:xfrm>
            <a:off x="3446585" y="4611495"/>
            <a:ext cx="13062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0000"/>
                </a:solidFill>
              </a:rPr>
              <a:t>organise</a:t>
            </a:r>
          </a:p>
        </p:txBody>
      </p:sp>
    </p:spTree>
    <p:extLst>
      <p:ext uri="{BB962C8B-B14F-4D97-AF65-F5344CB8AC3E}">
        <p14:creationId xmlns:p14="http://schemas.microsoft.com/office/powerpoint/2010/main" val="825512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626E1459-D457-4D5B-8ACA-C09B9694FA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862799" cy="6858000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1792FBB8-A476-4A36-9F7E-202498D211C9}"/>
              </a:ext>
            </a:extLst>
          </p:cNvPr>
          <p:cNvSpPr txBox="1"/>
          <p:nvPr/>
        </p:nvSpPr>
        <p:spPr>
          <a:xfrm>
            <a:off x="5617029" y="321547"/>
            <a:ext cx="61596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/>
              <a:t>Go to page 94 in your workbook.</a:t>
            </a:r>
          </a:p>
        </p:txBody>
      </p:sp>
      <p:pic>
        <p:nvPicPr>
          <p:cNvPr id="8" name="Slika 7">
            <a:extLst>
              <a:ext uri="{FF2B5EF4-FFF2-40B4-BE49-F238E27FC236}">
                <a16:creationId xmlns:a16="http://schemas.microsoft.com/office/drawing/2014/main" id="{61C0F48C-42FC-4EB9-9193-97028E72D4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6642662" cy="3207196"/>
          </a:xfrm>
          <a:prstGeom prst="rect">
            <a:avLst/>
          </a:prstGeom>
        </p:spPr>
      </p:pic>
      <p:sp>
        <p:nvSpPr>
          <p:cNvPr id="9" name="TekstniOkvir 8">
            <a:extLst>
              <a:ext uri="{FF2B5EF4-FFF2-40B4-BE49-F238E27FC236}">
                <a16:creationId xmlns:a16="http://schemas.microsoft.com/office/drawing/2014/main" id="{4C558709-C29E-4257-AACA-14DCDE3CCC45}"/>
              </a:ext>
            </a:extLst>
          </p:cNvPr>
          <p:cNvSpPr txBox="1"/>
          <p:nvPr/>
        </p:nvSpPr>
        <p:spPr>
          <a:xfrm>
            <a:off x="7033845" y="873926"/>
            <a:ext cx="45519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/>
              <a:t>Zaokruži točan odgovor.</a:t>
            </a:r>
          </a:p>
        </p:txBody>
      </p:sp>
      <p:sp>
        <p:nvSpPr>
          <p:cNvPr id="10" name="Elipsa 9">
            <a:extLst>
              <a:ext uri="{FF2B5EF4-FFF2-40B4-BE49-F238E27FC236}">
                <a16:creationId xmlns:a16="http://schemas.microsoft.com/office/drawing/2014/main" id="{C3E04E40-CF64-4F33-9AF4-ACD219F69AE6}"/>
              </a:ext>
            </a:extLst>
          </p:cNvPr>
          <p:cNvSpPr/>
          <p:nvPr/>
        </p:nvSpPr>
        <p:spPr>
          <a:xfrm>
            <a:off x="914400" y="552379"/>
            <a:ext cx="643095" cy="41226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1" name="Elipsa 10">
            <a:extLst>
              <a:ext uri="{FF2B5EF4-FFF2-40B4-BE49-F238E27FC236}">
                <a16:creationId xmlns:a16="http://schemas.microsoft.com/office/drawing/2014/main" id="{FF98C242-1C21-46E1-8546-E614C02F3158}"/>
              </a:ext>
            </a:extLst>
          </p:cNvPr>
          <p:cNvSpPr/>
          <p:nvPr/>
        </p:nvSpPr>
        <p:spPr>
          <a:xfrm>
            <a:off x="1828800" y="964642"/>
            <a:ext cx="643095" cy="41226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2" name="Elipsa 11">
            <a:extLst>
              <a:ext uri="{FF2B5EF4-FFF2-40B4-BE49-F238E27FC236}">
                <a16:creationId xmlns:a16="http://schemas.microsoft.com/office/drawing/2014/main" id="{8EB98FD3-4ACC-4A44-BE39-950EED846DEF}"/>
              </a:ext>
            </a:extLst>
          </p:cNvPr>
          <p:cNvSpPr/>
          <p:nvPr/>
        </p:nvSpPr>
        <p:spPr>
          <a:xfrm>
            <a:off x="4093748" y="1478502"/>
            <a:ext cx="643095" cy="41226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4" name="Elipsa 13">
            <a:extLst>
              <a:ext uri="{FF2B5EF4-FFF2-40B4-BE49-F238E27FC236}">
                <a16:creationId xmlns:a16="http://schemas.microsoft.com/office/drawing/2014/main" id="{54F78A17-710B-4BB0-B4AC-BC5D89089256}"/>
              </a:ext>
            </a:extLst>
          </p:cNvPr>
          <p:cNvSpPr/>
          <p:nvPr/>
        </p:nvSpPr>
        <p:spPr>
          <a:xfrm>
            <a:off x="1620549" y="1879787"/>
            <a:ext cx="643095" cy="41226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5" name="Elipsa 14">
            <a:extLst>
              <a:ext uri="{FF2B5EF4-FFF2-40B4-BE49-F238E27FC236}">
                <a16:creationId xmlns:a16="http://schemas.microsoft.com/office/drawing/2014/main" id="{6C859719-022F-4DFC-970F-71C435A804CE}"/>
              </a:ext>
            </a:extLst>
          </p:cNvPr>
          <p:cNvSpPr/>
          <p:nvPr/>
        </p:nvSpPr>
        <p:spPr>
          <a:xfrm>
            <a:off x="3704626" y="2342849"/>
            <a:ext cx="643095" cy="41226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6" name="Elipsa 15">
            <a:extLst>
              <a:ext uri="{FF2B5EF4-FFF2-40B4-BE49-F238E27FC236}">
                <a16:creationId xmlns:a16="http://schemas.microsoft.com/office/drawing/2014/main" id="{AD71CE9C-14AC-4DAF-A033-A8AC70C9D0CE}"/>
              </a:ext>
            </a:extLst>
          </p:cNvPr>
          <p:cNvSpPr/>
          <p:nvPr/>
        </p:nvSpPr>
        <p:spPr>
          <a:xfrm>
            <a:off x="775398" y="2744504"/>
            <a:ext cx="643095" cy="41226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pic>
        <p:nvPicPr>
          <p:cNvPr id="18" name="Slika 17">
            <a:extLst>
              <a:ext uri="{FF2B5EF4-FFF2-40B4-BE49-F238E27FC236}">
                <a16:creationId xmlns:a16="http://schemas.microsoft.com/office/drawing/2014/main" id="{46AABE92-0BF8-476A-BCAA-00A4822515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2713" y="3905321"/>
            <a:ext cx="10728632" cy="2722674"/>
          </a:xfrm>
          <a:prstGeom prst="rect">
            <a:avLst/>
          </a:prstGeom>
        </p:spPr>
      </p:pic>
      <p:sp>
        <p:nvSpPr>
          <p:cNvPr id="19" name="TekstniOkvir 18">
            <a:extLst>
              <a:ext uri="{FF2B5EF4-FFF2-40B4-BE49-F238E27FC236}">
                <a16:creationId xmlns:a16="http://schemas.microsoft.com/office/drawing/2014/main" id="{AC85ECBB-5937-4977-873F-6F88464A69CF}"/>
              </a:ext>
            </a:extLst>
          </p:cNvPr>
          <p:cNvSpPr txBox="1"/>
          <p:nvPr/>
        </p:nvSpPr>
        <p:spPr>
          <a:xfrm>
            <a:off x="388415" y="3307491"/>
            <a:ext cx="99111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/>
              <a:t>Nadopuni tekst riječima WAS ili WERE.</a:t>
            </a:r>
          </a:p>
        </p:txBody>
      </p:sp>
      <p:sp>
        <p:nvSpPr>
          <p:cNvPr id="20" name="TekstniOkvir 19">
            <a:extLst>
              <a:ext uri="{FF2B5EF4-FFF2-40B4-BE49-F238E27FC236}">
                <a16:creationId xmlns:a16="http://schemas.microsoft.com/office/drawing/2014/main" id="{6ACC324B-40CD-47E3-8B26-792B5E4EAFE4}"/>
              </a:ext>
            </a:extLst>
          </p:cNvPr>
          <p:cNvSpPr txBox="1"/>
          <p:nvPr/>
        </p:nvSpPr>
        <p:spPr>
          <a:xfrm>
            <a:off x="9144000" y="4481565"/>
            <a:ext cx="984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0000"/>
                </a:solidFill>
              </a:rPr>
              <a:t>was</a:t>
            </a:r>
          </a:p>
        </p:txBody>
      </p:sp>
      <p:sp>
        <p:nvSpPr>
          <p:cNvPr id="21" name="TekstniOkvir 20">
            <a:extLst>
              <a:ext uri="{FF2B5EF4-FFF2-40B4-BE49-F238E27FC236}">
                <a16:creationId xmlns:a16="http://schemas.microsoft.com/office/drawing/2014/main" id="{09EAC615-60BA-484F-9113-A4269BBDC91C}"/>
              </a:ext>
            </a:extLst>
          </p:cNvPr>
          <p:cNvSpPr txBox="1"/>
          <p:nvPr/>
        </p:nvSpPr>
        <p:spPr>
          <a:xfrm>
            <a:off x="2719888" y="4844755"/>
            <a:ext cx="984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0000"/>
                </a:solidFill>
              </a:rPr>
              <a:t>was</a:t>
            </a:r>
          </a:p>
        </p:txBody>
      </p:sp>
      <p:sp>
        <p:nvSpPr>
          <p:cNvPr id="22" name="TekstniOkvir 21">
            <a:extLst>
              <a:ext uri="{FF2B5EF4-FFF2-40B4-BE49-F238E27FC236}">
                <a16:creationId xmlns:a16="http://schemas.microsoft.com/office/drawing/2014/main" id="{3D07B36F-8936-4BE8-969E-E92984E22EE5}"/>
              </a:ext>
            </a:extLst>
          </p:cNvPr>
          <p:cNvSpPr txBox="1"/>
          <p:nvPr/>
        </p:nvSpPr>
        <p:spPr>
          <a:xfrm>
            <a:off x="5124660" y="4844755"/>
            <a:ext cx="984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0000"/>
                </a:solidFill>
              </a:rPr>
              <a:t>were</a:t>
            </a:r>
          </a:p>
        </p:txBody>
      </p:sp>
      <p:sp>
        <p:nvSpPr>
          <p:cNvPr id="23" name="TekstniOkvir 22">
            <a:extLst>
              <a:ext uri="{FF2B5EF4-FFF2-40B4-BE49-F238E27FC236}">
                <a16:creationId xmlns:a16="http://schemas.microsoft.com/office/drawing/2014/main" id="{E4293F59-8A28-4C93-8FF4-957ADA8D877F}"/>
              </a:ext>
            </a:extLst>
          </p:cNvPr>
          <p:cNvSpPr txBox="1"/>
          <p:nvPr/>
        </p:nvSpPr>
        <p:spPr>
          <a:xfrm>
            <a:off x="1278906" y="5219381"/>
            <a:ext cx="984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0000"/>
                </a:solidFill>
              </a:rPr>
              <a:t>was</a:t>
            </a:r>
          </a:p>
        </p:txBody>
      </p:sp>
      <p:sp>
        <p:nvSpPr>
          <p:cNvPr id="24" name="TekstniOkvir 23">
            <a:extLst>
              <a:ext uri="{FF2B5EF4-FFF2-40B4-BE49-F238E27FC236}">
                <a16:creationId xmlns:a16="http://schemas.microsoft.com/office/drawing/2014/main" id="{8B084A6E-3616-4B57-BDB0-9D05E3AD155F}"/>
              </a:ext>
            </a:extLst>
          </p:cNvPr>
          <p:cNvSpPr txBox="1"/>
          <p:nvPr/>
        </p:nvSpPr>
        <p:spPr>
          <a:xfrm>
            <a:off x="1942096" y="5692855"/>
            <a:ext cx="984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0000"/>
                </a:solidFill>
              </a:rPr>
              <a:t>was</a:t>
            </a:r>
          </a:p>
        </p:txBody>
      </p:sp>
      <p:sp>
        <p:nvSpPr>
          <p:cNvPr id="25" name="TekstniOkvir 24">
            <a:extLst>
              <a:ext uri="{FF2B5EF4-FFF2-40B4-BE49-F238E27FC236}">
                <a16:creationId xmlns:a16="http://schemas.microsoft.com/office/drawing/2014/main" id="{F79D9352-9B19-41FE-BE57-B78252EDAD37}"/>
              </a:ext>
            </a:extLst>
          </p:cNvPr>
          <p:cNvSpPr txBox="1"/>
          <p:nvPr/>
        </p:nvSpPr>
        <p:spPr>
          <a:xfrm>
            <a:off x="6489431" y="5692854"/>
            <a:ext cx="984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0000"/>
                </a:solidFill>
              </a:rPr>
              <a:t>was</a:t>
            </a:r>
          </a:p>
        </p:txBody>
      </p:sp>
      <p:sp>
        <p:nvSpPr>
          <p:cNvPr id="26" name="TekstniOkvir 25">
            <a:extLst>
              <a:ext uri="{FF2B5EF4-FFF2-40B4-BE49-F238E27FC236}">
                <a16:creationId xmlns:a16="http://schemas.microsoft.com/office/drawing/2014/main" id="{22486E49-A804-4013-8189-6494B05B06AE}"/>
              </a:ext>
            </a:extLst>
          </p:cNvPr>
          <p:cNvSpPr txBox="1"/>
          <p:nvPr/>
        </p:nvSpPr>
        <p:spPr>
          <a:xfrm>
            <a:off x="9902484" y="5681046"/>
            <a:ext cx="984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0000"/>
                </a:solidFill>
              </a:rPr>
              <a:t>were</a:t>
            </a:r>
          </a:p>
        </p:txBody>
      </p:sp>
    </p:spTree>
    <p:extLst>
      <p:ext uri="{BB962C8B-B14F-4D97-AF65-F5344CB8AC3E}">
        <p14:creationId xmlns:p14="http://schemas.microsoft.com/office/powerpoint/2010/main" val="3645955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9" grpId="0"/>
      <p:bldP spid="10" grpId="0" animBg="1"/>
      <p:bldP spid="11" grpId="0" animBg="1"/>
      <p:bldP spid="12" grpId="0" animBg="1"/>
      <p:bldP spid="14" grpId="0" animBg="1"/>
      <p:bldP spid="15" grpId="0" animBg="1"/>
      <p:bldP spid="16" grpId="0" animBg="1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13F9F091-B8FB-4B3B-9A9B-8234846249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29" y="751742"/>
            <a:ext cx="11077004" cy="3147018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AB59CCE6-1A3C-478B-A040-59024782DB35}"/>
              </a:ext>
            </a:extLst>
          </p:cNvPr>
          <p:cNvSpPr txBox="1"/>
          <p:nvPr/>
        </p:nvSpPr>
        <p:spPr>
          <a:xfrm>
            <a:off x="321547" y="160774"/>
            <a:ext cx="83401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/>
              <a:t>Napiši glagol u glagolskom vremenu „past simple”.</a:t>
            </a:r>
          </a:p>
        </p:txBody>
      </p:sp>
      <p:sp>
        <p:nvSpPr>
          <p:cNvPr id="7" name="TekstniOkvir 6">
            <a:extLst>
              <a:ext uri="{FF2B5EF4-FFF2-40B4-BE49-F238E27FC236}">
                <a16:creationId xmlns:a16="http://schemas.microsoft.com/office/drawing/2014/main" id="{10518340-8320-43F0-828B-847DE3B1CE98}"/>
              </a:ext>
            </a:extLst>
          </p:cNvPr>
          <p:cNvSpPr txBox="1"/>
          <p:nvPr/>
        </p:nvSpPr>
        <p:spPr>
          <a:xfrm>
            <a:off x="5129188" y="1863586"/>
            <a:ext cx="1647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0000"/>
                </a:solidFill>
              </a:rPr>
              <a:t>watched</a:t>
            </a:r>
          </a:p>
        </p:txBody>
      </p:sp>
      <p:sp>
        <p:nvSpPr>
          <p:cNvPr id="8" name="TekstniOkvir 7">
            <a:extLst>
              <a:ext uri="{FF2B5EF4-FFF2-40B4-BE49-F238E27FC236}">
                <a16:creationId xmlns:a16="http://schemas.microsoft.com/office/drawing/2014/main" id="{D1BCAA39-F5FB-4009-A7FE-7F54D7692024}"/>
              </a:ext>
            </a:extLst>
          </p:cNvPr>
          <p:cNvSpPr txBox="1"/>
          <p:nvPr/>
        </p:nvSpPr>
        <p:spPr>
          <a:xfrm>
            <a:off x="4305223" y="2325251"/>
            <a:ext cx="1647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0000"/>
                </a:solidFill>
              </a:rPr>
              <a:t>tidied</a:t>
            </a:r>
          </a:p>
        </p:txBody>
      </p:sp>
      <p:sp>
        <p:nvSpPr>
          <p:cNvPr id="9" name="TekstniOkvir 8">
            <a:extLst>
              <a:ext uri="{FF2B5EF4-FFF2-40B4-BE49-F238E27FC236}">
                <a16:creationId xmlns:a16="http://schemas.microsoft.com/office/drawing/2014/main" id="{646FD24C-6617-45F6-B090-94F59D202EBD}"/>
              </a:ext>
            </a:extLst>
          </p:cNvPr>
          <p:cNvSpPr txBox="1"/>
          <p:nvPr/>
        </p:nvSpPr>
        <p:spPr>
          <a:xfrm>
            <a:off x="3070950" y="2786916"/>
            <a:ext cx="1647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0000"/>
                </a:solidFill>
              </a:rPr>
              <a:t>stayed</a:t>
            </a:r>
          </a:p>
        </p:txBody>
      </p:sp>
      <p:sp>
        <p:nvSpPr>
          <p:cNvPr id="10" name="TekstniOkvir 9">
            <a:extLst>
              <a:ext uri="{FF2B5EF4-FFF2-40B4-BE49-F238E27FC236}">
                <a16:creationId xmlns:a16="http://schemas.microsoft.com/office/drawing/2014/main" id="{5BC4017B-6416-4FAD-8F29-E3387BAA08EC}"/>
              </a:ext>
            </a:extLst>
          </p:cNvPr>
          <p:cNvSpPr txBox="1"/>
          <p:nvPr/>
        </p:nvSpPr>
        <p:spPr>
          <a:xfrm>
            <a:off x="3070950" y="3248581"/>
            <a:ext cx="1647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FF0000"/>
                </a:solidFill>
              </a:rPr>
              <a:t>danced</a:t>
            </a:r>
          </a:p>
        </p:txBody>
      </p:sp>
      <p:pic>
        <p:nvPicPr>
          <p:cNvPr id="14" name="Slika 13">
            <a:extLst>
              <a:ext uri="{FF2B5EF4-FFF2-40B4-BE49-F238E27FC236}">
                <a16:creationId xmlns:a16="http://schemas.microsoft.com/office/drawing/2014/main" id="{FFC0D58C-2448-41FB-80BA-880E2D321E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062" y="4432526"/>
            <a:ext cx="10548416" cy="2264700"/>
          </a:xfrm>
          <a:prstGeom prst="rect">
            <a:avLst/>
          </a:prstGeom>
        </p:spPr>
      </p:pic>
      <p:sp>
        <p:nvSpPr>
          <p:cNvPr id="15" name="TekstniOkvir 14">
            <a:extLst>
              <a:ext uri="{FF2B5EF4-FFF2-40B4-BE49-F238E27FC236}">
                <a16:creationId xmlns:a16="http://schemas.microsoft.com/office/drawing/2014/main" id="{07C02072-6585-45CE-B2D8-C96A01FA298E}"/>
              </a:ext>
            </a:extLst>
          </p:cNvPr>
          <p:cNvSpPr txBox="1"/>
          <p:nvPr/>
        </p:nvSpPr>
        <p:spPr>
          <a:xfrm>
            <a:off x="399265" y="3960812"/>
            <a:ext cx="101588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/>
              <a:t>Što si radio prošli tjedan? Odaberi dva ponuđena glagola i napiši dvije rečenice.</a:t>
            </a:r>
          </a:p>
        </p:txBody>
      </p:sp>
    </p:spTree>
    <p:extLst>
      <p:ext uri="{BB962C8B-B14F-4D97-AF65-F5344CB8AC3E}">
        <p14:creationId xmlns:p14="http://schemas.microsoft.com/office/powerpoint/2010/main" val="3041321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768627" y="2188602"/>
            <a:ext cx="91145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800" i="1" dirty="0"/>
              <a:t>Klikni na sljedeću poveznicu, </a:t>
            </a:r>
            <a:r>
              <a:rPr lang="hr-HR" sz="2800" i="1"/>
              <a:t>pokreni dvije </a:t>
            </a:r>
            <a:r>
              <a:rPr lang="hr-HR" sz="2800" i="1" dirty="0"/>
              <a:t>„Provjere znanja” i riješi pripadajuće zadatke. </a:t>
            </a:r>
          </a:p>
        </p:txBody>
      </p:sp>
      <p:pic>
        <p:nvPicPr>
          <p:cNvPr id="10" name="Picture 2" descr="Vidi izvornu sliku">
            <a:hlinkClick r:id="rId2"/>
            <a:extLst>
              <a:ext uri="{FF2B5EF4-FFF2-40B4-BE49-F238E27FC236}">
                <a16:creationId xmlns:a16="http://schemas.microsoft.com/office/drawing/2014/main" id="{69ABD078-1F84-4227-A934-B23CCFD4A4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2350" y="651512"/>
            <a:ext cx="2771312" cy="1385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311238" y="3294143"/>
            <a:ext cx="785036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r-HR" sz="2800">
                <a:hlinkClick r:id="rId4"/>
              </a:rPr>
              <a:t>https://www.e-sfera.hr/dodatni-digitalni-sadrzaji/d4f50209-e4f9-4a8d-a84e-b783361d0960/</a:t>
            </a:r>
            <a:r>
              <a:rPr lang="hr-HR" sz="2800"/>
              <a:t> </a:t>
            </a:r>
            <a:endParaRPr lang="hr-HR" sz="2800" dirty="0"/>
          </a:p>
        </p:txBody>
      </p:sp>
    </p:spTree>
    <p:extLst>
      <p:ext uri="{BB962C8B-B14F-4D97-AF65-F5344CB8AC3E}">
        <p14:creationId xmlns:p14="http://schemas.microsoft.com/office/powerpoint/2010/main" val="2320350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3670</TotalTime>
  <Words>235</Words>
  <Application>Microsoft Office PowerPoint</Application>
  <PresentationFormat>Široki zaslon</PresentationFormat>
  <Paragraphs>50</Paragraphs>
  <Slides>9</Slides>
  <Notes>1</Notes>
  <HiddenSlides>0</HiddenSlides>
  <MMClips>0</MMClips>
  <ScaleCrop>false</ScaleCrop>
  <HeadingPairs>
    <vt:vector size="6" baseType="variant">
      <vt:variant>
        <vt:lpstr>Korišteni fontovi</vt:lpstr>
      </vt:variant>
      <vt:variant>
        <vt:i4>4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Helvetica</vt:lpstr>
      <vt:lpstr>Office Theme</vt:lpstr>
      <vt:lpstr>UNIT 8:  Fit and healthy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1: Who am I?</dc:title>
  <dc:creator>Marina Komadina</dc:creator>
  <cp:lastModifiedBy>Marina Komadina</cp:lastModifiedBy>
  <cp:revision>252</cp:revision>
  <dcterms:created xsi:type="dcterms:W3CDTF">2020-09-19T11:02:00Z</dcterms:created>
  <dcterms:modified xsi:type="dcterms:W3CDTF">2021-06-03T18:54:02Z</dcterms:modified>
</cp:coreProperties>
</file>